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63" r:id="rId4"/>
    <p:sldId id="265" r:id="rId5"/>
    <p:sldId id="266" r:id="rId6"/>
    <p:sldId id="269" r:id="rId7"/>
    <p:sldId id="270" r:id="rId8"/>
    <p:sldId id="268" r:id="rId9"/>
    <p:sldId id="267" r:id="rId10"/>
    <p:sldId id="264" r:id="rId11"/>
    <p:sldId id="271" r:id="rId12"/>
    <p:sldId id="258" r:id="rId13"/>
    <p:sldId id="259" r:id="rId14"/>
    <p:sldId id="260" r:id="rId15"/>
    <p:sldId id="261" r:id="rId16"/>
    <p:sldId id="262" r:id="rId17"/>
    <p:sldId id="272" r:id="rId18"/>
    <p:sldId id="273" r:id="rId19"/>
    <p:sldId id="274" r:id="rId20"/>
    <p:sldId id="275" r:id="rId21"/>
    <p:sldId id="276" r:id="rId22"/>
    <p:sldId id="277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78" r:id="rId32"/>
    <p:sldId id="279" r:id="rId33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2AC1824-776C-465E-A1E9-663B5A9A451F}">
          <p14:sldIdLst>
            <p14:sldId id="256"/>
            <p14:sldId id="257"/>
            <p14:sldId id="263"/>
            <p14:sldId id="265"/>
            <p14:sldId id="266"/>
            <p14:sldId id="269"/>
            <p14:sldId id="270"/>
            <p14:sldId id="268"/>
            <p14:sldId id="267"/>
            <p14:sldId id="264"/>
            <p14:sldId id="271"/>
            <p14:sldId id="258"/>
            <p14:sldId id="259"/>
            <p14:sldId id="260"/>
            <p14:sldId id="261"/>
            <p14:sldId id="262"/>
            <p14:sldId id="272"/>
            <p14:sldId id="273"/>
          </p14:sldIdLst>
        </p14:section>
        <p14:section name="Navegacion" id="{8C69FED4-E66C-4335-852A-6F4247E788E3}">
          <p14:sldIdLst>
            <p14:sldId id="274"/>
            <p14:sldId id="275"/>
            <p14:sldId id="276"/>
            <p14:sldId id="277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78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6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520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2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580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21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246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62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29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85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24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3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17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138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4/4/2016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36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speedtree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Escenarios en Unity3D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Luis Peña (@</a:t>
            </a:r>
            <a:r>
              <a:rPr lang="es-ES" dirty="0" err="1" smtClean="0"/>
              <a:t>lurtisrules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9733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Scenes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Apertura Aditiva</a:t>
            </a:r>
          </a:p>
          <a:p>
            <a:pPr lvl="1"/>
            <a:r>
              <a:rPr lang="es-ES" dirty="0" smtClean="0"/>
              <a:t>Por medio del editor</a:t>
            </a:r>
          </a:p>
          <a:p>
            <a:pPr lvl="1"/>
            <a:endParaRPr lang="es-ES" dirty="0"/>
          </a:p>
          <a:p>
            <a:pPr lvl="1"/>
            <a:r>
              <a:rPr lang="es-ES" dirty="0" smtClean="0"/>
              <a:t>Por medio de Scripts</a:t>
            </a:r>
          </a:p>
          <a:p>
            <a:pPr lvl="2"/>
            <a:r>
              <a:rPr lang="es-ES" dirty="0" err="1" smtClean="0"/>
              <a:t>SceneManager.LoadScene</a:t>
            </a:r>
            <a:r>
              <a:rPr lang="es-ES" dirty="0" smtClean="0"/>
              <a:t>(“</a:t>
            </a:r>
            <a:r>
              <a:rPr lang="es-ES" dirty="0" err="1" smtClean="0"/>
              <a:t>scene_name</a:t>
            </a:r>
            <a:r>
              <a:rPr lang="es-ES" dirty="0" smtClean="0"/>
              <a:t>”, </a:t>
            </a:r>
            <a:r>
              <a:rPr lang="es-ES" dirty="0" err="1" smtClean="0"/>
              <a:t>LoadMode</a:t>
            </a:r>
            <a:r>
              <a:rPr lang="es-ES" dirty="0" err="1"/>
              <a:t>.</a:t>
            </a:r>
            <a:r>
              <a:rPr lang="es-ES" dirty="0" err="1" smtClean="0"/>
              <a:t>Additive</a:t>
            </a:r>
            <a:r>
              <a:rPr lang="es-ES" dirty="0" smtClean="0"/>
              <a:t>)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952414"/>
            <a:ext cx="4019550" cy="25431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8242" y="1592348"/>
            <a:ext cx="23241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474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Elementos de una Escena (Escenario)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Organizar los elementos:</a:t>
            </a:r>
          </a:p>
          <a:p>
            <a:pPr lvl="1"/>
            <a:r>
              <a:rPr lang="es-ES" dirty="0" smtClean="0"/>
              <a:t>Fijos o estructurales: Irán marcados con </a:t>
            </a:r>
            <a:r>
              <a:rPr lang="es-ES" dirty="0" err="1" smtClean="0"/>
              <a:t>static</a:t>
            </a:r>
            <a:r>
              <a:rPr lang="es-ES" dirty="0" smtClean="0"/>
              <a:t> y compondrán los límites de la escena.</a:t>
            </a:r>
          </a:p>
          <a:p>
            <a:pPr lvl="1"/>
            <a:r>
              <a:rPr lang="es-ES" dirty="0" smtClean="0"/>
              <a:t>Personajes o Agentes: Ya sean manejados por el usuario o por IA.</a:t>
            </a:r>
          </a:p>
          <a:p>
            <a:pPr lvl="1"/>
            <a:r>
              <a:rPr lang="es-ES" dirty="0" smtClean="0"/>
              <a:t>Cámaras: Una a varias, todas muestran a la vez o de una en una</a:t>
            </a:r>
          </a:p>
          <a:p>
            <a:pPr lvl="1"/>
            <a:r>
              <a:rPr lang="es-ES" dirty="0" smtClean="0"/>
              <a:t>Sonidos: Asociados a objetos o la cámara activa.</a:t>
            </a:r>
          </a:p>
          <a:p>
            <a:pPr lvl="1"/>
            <a:r>
              <a:rPr lang="es-ES" dirty="0" smtClean="0"/>
              <a:t>Objetos de control: Zonas o áreas de activación o interacción, para transiciones o eventos.</a:t>
            </a:r>
          </a:p>
          <a:p>
            <a:pPr lvl="1"/>
            <a:r>
              <a:rPr lang="es-ES" dirty="0" smtClean="0"/>
              <a:t>Objetos Lógicos: Para agrupar información referente a la escena, que no tenga por que mostrarse, pero que sea de uso común a varios objetos.</a:t>
            </a:r>
          </a:p>
          <a:p>
            <a:pPr lvl="1"/>
            <a:r>
              <a:rPr lang="es-ES" dirty="0" smtClean="0"/>
              <a:t>Interfaz de Usuario o HUD: Para mostrar información, como puntuación, mensajes, etc.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77437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Terrenos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956738" cy="4351338"/>
          </a:xfrm>
        </p:spPr>
        <p:txBody>
          <a:bodyPr/>
          <a:lstStyle/>
          <a:p>
            <a:r>
              <a:rPr lang="es-ES" dirty="0" smtClean="0"/>
              <a:t>Creación básica de objetos de tipo </a:t>
            </a:r>
            <a:r>
              <a:rPr lang="es-ES" dirty="0" err="1" smtClean="0"/>
              <a:t>Terrain</a:t>
            </a:r>
            <a:endParaRPr lang="es-ES" dirty="0" smtClean="0"/>
          </a:p>
          <a:p>
            <a:pPr lvl="1"/>
            <a:r>
              <a:rPr lang="es-ES" dirty="0" smtClean="0"/>
              <a:t>Preferencias</a:t>
            </a:r>
          </a:p>
          <a:p>
            <a:pPr lvl="1"/>
            <a:r>
              <a:rPr lang="es-ES" dirty="0" smtClean="0"/>
              <a:t>Pintado de curvas de nivel</a:t>
            </a:r>
          </a:p>
          <a:p>
            <a:pPr lvl="1"/>
            <a:r>
              <a:rPr lang="es-ES" dirty="0" smtClean="0"/>
              <a:t>Pintado de árboles y vegetación</a:t>
            </a:r>
          </a:p>
          <a:p>
            <a:pPr lvl="1"/>
            <a:r>
              <a:rPr lang="es-ES" dirty="0" smtClean="0"/>
              <a:t>Zonas de Viento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450" y="908323"/>
            <a:ext cx="4705350" cy="359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93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Terrenos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96" y="1389641"/>
            <a:ext cx="3257550" cy="24098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t="55423"/>
          <a:stretch/>
        </p:blipFill>
        <p:spPr>
          <a:xfrm>
            <a:off x="8171323" y="2810819"/>
            <a:ext cx="3095625" cy="328638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3"/>
          <a:srcRect t="-1" b="45016"/>
          <a:stretch/>
        </p:blipFill>
        <p:spPr>
          <a:xfrm>
            <a:off x="4095750" y="1515033"/>
            <a:ext cx="3095625" cy="405374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43484" y="3863547"/>
            <a:ext cx="3534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Herramientas de edición de terreno</a:t>
            </a:r>
            <a:endParaRPr lang="es-E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967994" y="5602993"/>
            <a:ext cx="135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dirty="0" smtClean="0"/>
              <a:t>Propiedades</a:t>
            </a:r>
            <a:endParaRPr lang="es-ES" dirty="0"/>
          </a:p>
        </p:txBody>
      </p:sp>
      <p:sp>
        <p:nvSpPr>
          <p:cNvPr id="11" name="Elipse 10"/>
          <p:cNvSpPr/>
          <p:nvPr/>
        </p:nvSpPr>
        <p:spPr>
          <a:xfrm>
            <a:off x="3072714" y="1515033"/>
            <a:ext cx="313037" cy="35495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>
            <a:stCxn id="11" idx="6"/>
          </p:cNvCxnSpPr>
          <p:nvPr/>
        </p:nvCxnSpPr>
        <p:spPr>
          <a:xfrm>
            <a:off x="3385751" y="1692511"/>
            <a:ext cx="1878227" cy="77884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3847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Terrenos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Curvas de nivel</a:t>
            </a:r>
          </a:p>
          <a:p>
            <a:pPr lvl="1"/>
            <a:r>
              <a:rPr lang="es-ES" dirty="0" smtClean="0"/>
              <a:t>Herramientas de dibujo</a:t>
            </a:r>
          </a:p>
          <a:p>
            <a:pPr lvl="1"/>
            <a:r>
              <a:rPr lang="es-ES" dirty="0" smtClean="0"/>
              <a:t>Importando</a:t>
            </a:r>
          </a:p>
          <a:p>
            <a:pPr lvl="2"/>
            <a:r>
              <a:rPr lang="es-ES" dirty="0" smtClean="0"/>
              <a:t>Desde </a:t>
            </a:r>
            <a:r>
              <a:rPr lang="es-ES" dirty="0" err="1" smtClean="0"/>
              <a:t>Gimp</a:t>
            </a:r>
            <a:r>
              <a:rPr lang="es-ES" dirty="0" smtClean="0"/>
              <a:t>:</a:t>
            </a:r>
          </a:p>
          <a:p>
            <a:pPr lvl="3"/>
            <a:r>
              <a:rPr lang="es-ES" dirty="0" smtClean="0"/>
              <a:t>N+1*n+1 </a:t>
            </a:r>
            <a:r>
              <a:rPr lang="es-ES" dirty="0" err="1" smtClean="0"/>
              <a:t>pixels</a:t>
            </a:r>
            <a:endParaRPr lang="es-ES" dirty="0" smtClean="0"/>
          </a:p>
          <a:p>
            <a:pPr lvl="3"/>
            <a:r>
              <a:rPr lang="es-ES" dirty="0" smtClean="0"/>
              <a:t>8bits</a:t>
            </a:r>
          </a:p>
          <a:p>
            <a:pPr lvl="3"/>
            <a:r>
              <a:rPr lang="es-ES" dirty="0" smtClean="0"/>
              <a:t>Escala de Grises</a:t>
            </a:r>
          </a:p>
          <a:p>
            <a:pPr lvl="2"/>
            <a:r>
              <a:rPr lang="es-ES" dirty="0" smtClean="0"/>
              <a:t>http://terrain.party/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335" y="1940268"/>
            <a:ext cx="923925" cy="2095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5056" y="1825625"/>
            <a:ext cx="5095875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042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Terrenos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66351" y="2053280"/>
            <a:ext cx="6360126" cy="4351338"/>
          </a:xfrm>
        </p:spPr>
        <p:txBody>
          <a:bodyPr/>
          <a:lstStyle/>
          <a:p>
            <a:r>
              <a:rPr lang="es-ES" dirty="0" smtClean="0"/>
              <a:t>Árboles</a:t>
            </a:r>
          </a:p>
          <a:p>
            <a:pPr lvl="1"/>
            <a:r>
              <a:rPr lang="es-ES" dirty="0" smtClean="0"/>
              <a:t>Se crean a partir de un tipo de árbol configurable</a:t>
            </a:r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endParaRPr lang="es-ES" dirty="0" smtClean="0"/>
          </a:p>
          <a:p>
            <a:pPr lvl="2"/>
            <a:endParaRPr lang="fr-FR" dirty="0" smtClean="0"/>
          </a:p>
          <a:p>
            <a:pPr lvl="2"/>
            <a:r>
              <a:rPr lang="fr-FR" dirty="0" err="1" smtClean="0"/>
              <a:t>Assets</a:t>
            </a:r>
            <a:r>
              <a:rPr lang="fr-FR" dirty="0" smtClean="0"/>
              <a:t> </a:t>
            </a:r>
            <a:r>
              <a:rPr lang="fr-FR" dirty="0"/>
              <a:t>&gt; Import Package &gt; </a:t>
            </a:r>
            <a:r>
              <a:rPr lang="fr-FR" dirty="0" err="1" smtClean="0"/>
              <a:t>Environment</a:t>
            </a:r>
            <a:endParaRPr lang="es-ES" dirty="0" smtClean="0"/>
          </a:p>
          <a:p>
            <a:pPr lvl="1"/>
            <a:r>
              <a:rPr lang="es-ES" dirty="0" smtClean="0"/>
              <a:t>Mediante el editor integrado de árboles</a:t>
            </a:r>
          </a:p>
          <a:p>
            <a:pPr lvl="1"/>
            <a:r>
              <a:rPr lang="es-ES" dirty="0" smtClean="0"/>
              <a:t>Editor específico de </a:t>
            </a:r>
            <a:r>
              <a:rPr lang="es-ES" dirty="0" err="1" smtClean="0"/>
              <a:t>SpeedTree</a:t>
            </a:r>
            <a:r>
              <a:rPr lang="es-ES" dirty="0" smtClean="0"/>
              <a:t> </a:t>
            </a:r>
            <a:r>
              <a:rPr lang="es-ES" dirty="0" smtClean="0">
                <a:hlinkClick r:id="rId2"/>
              </a:rPr>
              <a:t>http://www.speedtree.com/</a:t>
            </a:r>
            <a:endParaRPr lang="es-ES" dirty="0" smtClean="0"/>
          </a:p>
          <a:p>
            <a:pPr lvl="1"/>
            <a:endParaRPr lang="fr-FR" dirty="0" smtClean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326" y="1162844"/>
            <a:ext cx="4533900" cy="28384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227" y="1943743"/>
            <a:ext cx="323850" cy="219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152" y="2919927"/>
            <a:ext cx="381952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52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Terrenos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309797" cy="4351338"/>
          </a:xfrm>
        </p:spPr>
        <p:txBody>
          <a:bodyPr/>
          <a:lstStyle/>
          <a:p>
            <a:r>
              <a:rPr lang="es-ES" dirty="0" smtClean="0"/>
              <a:t>Zonas de Viento</a:t>
            </a:r>
          </a:p>
          <a:p>
            <a:pPr lvl="1"/>
            <a:r>
              <a:rPr lang="es-ES" dirty="0" smtClean="0"/>
              <a:t>Simple y genera un efecto por defecto en árboles y hierba</a:t>
            </a:r>
          </a:p>
          <a:p>
            <a:pPr lvl="1"/>
            <a:r>
              <a:rPr lang="es-ES" dirty="0" smtClean="0"/>
              <a:t>También afecto a algunas partículas, como humo</a:t>
            </a:r>
          </a:p>
          <a:p>
            <a:pPr lvl="2"/>
            <a:r>
              <a:rPr lang="es-ES" dirty="0" smtClean="0"/>
              <a:t>Se verán más adelante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7997" y="1690688"/>
            <a:ext cx="3267075" cy="123825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490" y="3563251"/>
            <a:ext cx="449580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89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Elementos Estructurales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979508" cy="4351338"/>
          </a:xfrm>
        </p:spPr>
        <p:txBody>
          <a:bodyPr/>
          <a:lstStyle/>
          <a:p>
            <a:r>
              <a:rPr lang="es-ES" dirty="0" smtClean="0"/>
              <a:t>Son elementos compuestos por mallas 3D.</a:t>
            </a:r>
          </a:p>
          <a:p>
            <a:r>
              <a:rPr lang="es-ES" dirty="0" smtClean="0"/>
              <a:t>Con un </a:t>
            </a:r>
            <a:r>
              <a:rPr lang="es-ES" i="1" dirty="0" err="1" smtClean="0"/>
              <a:t>collider</a:t>
            </a:r>
            <a:r>
              <a:rPr lang="es-ES" dirty="0" smtClean="0"/>
              <a:t> asociado que permite representar la resistencia a ser atravesado por elementos físicos</a:t>
            </a:r>
          </a:p>
          <a:p>
            <a:r>
              <a:rPr lang="es-ES" dirty="0" smtClean="0"/>
              <a:t>Deberían agruparse de modo que se pueda seleccionar conceptualmente estructuras como casas, habitaciones, niveles.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5607" y="1239537"/>
            <a:ext cx="1619250" cy="13144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0069" y="1533590"/>
            <a:ext cx="1666875" cy="18573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294" y="2462277"/>
            <a:ext cx="2390775" cy="191452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106" y="4784789"/>
            <a:ext cx="2695575" cy="127635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5607" y="4643437"/>
            <a:ext cx="2000250" cy="183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1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Elementos Estructurales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222287"/>
            <a:ext cx="7254369" cy="3636511"/>
          </a:xfrm>
        </p:spPr>
        <p:txBody>
          <a:bodyPr/>
          <a:lstStyle/>
          <a:p>
            <a:r>
              <a:rPr lang="es-ES" dirty="0" smtClean="0"/>
              <a:t>Es necesario diferenciar elementos fijos de móviles para asociar las propiedades adecuadas (</a:t>
            </a:r>
            <a:r>
              <a:rPr lang="es-ES" dirty="0" err="1" smtClean="0"/>
              <a:t>static</a:t>
            </a:r>
            <a:r>
              <a:rPr lang="es-ES" dirty="0" smtClean="0"/>
              <a:t>?, </a:t>
            </a:r>
            <a:r>
              <a:rPr lang="es-ES" dirty="0" err="1" smtClean="0"/>
              <a:t>layer</a:t>
            </a:r>
            <a:r>
              <a:rPr lang="es-ES" dirty="0" smtClean="0"/>
              <a:t>, etc.)</a:t>
            </a:r>
          </a:p>
          <a:p>
            <a:r>
              <a:rPr lang="es-ES" dirty="0" smtClean="0"/>
              <a:t>Se pueden crear manualmente o desde código.</a:t>
            </a:r>
          </a:p>
          <a:p>
            <a:r>
              <a:rPr lang="es-ES" dirty="0" smtClean="0"/>
              <a:t>Un escenario complejo, una ciudad completa, o un </a:t>
            </a:r>
            <a:r>
              <a:rPr lang="es-ES" dirty="0" err="1" smtClean="0"/>
              <a:t>dungeon</a:t>
            </a:r>
            <a:r>
              <a:rPr lang="es-ES" dirty="0" smtClean="0"/>
              <a:t> de varios niveles se dividen en varios escenarios que se cargan y descargan.</a:t>
            </a:r>
          </a:p>
          <a:p>
            <a:r>
              <a:rPr lang="es-ES" dirty="0" smtClean="0"/>
              <a:t>Es importante instanciar los objetos para minimizar la carga de polígonos, si vamos a emplear un objeto </a:t>
            </a:r>
            <a:r>
              <a:rPr lang="es-ES" dirty="0" err="1" smtClean="0"/>
              <a:t>multiples</a:t>
            </a:r>
            <a:r>
              <a:rPr lang="es-ES" dirty="0" smtClean="0"/>
              <a:t> veces, es preferible crear un </a:t>
            </a:r>
            <a:r>
              <a:rPr lang="es-ES" dirty="0" err="1" smtClean="0"/>
              <a:t>prefab</a:t>
            </a:r>
            <a:r>
              <a:rPr lang="es-ES" dirty="0" smtClean="0"/>
              <a:t> y duplicarlo en la escena.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51453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Navegación simple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782593" y="2222287"/>
            <a:ext cx="7817710" cy="3636511"/>
          </a:xfrm>
        </p:spPr>
        <p:txBody>
          <a:bodyPr/>
          <a:lstStyle/>
          <a:p>
            <a:r>
              <a:rPr lang="es-ES" dirty="0" smtClean="0"/>
              <a:t>Asociado a estructuras o terrenos estáticos podemos generar un mecanismo de navegación simple (ya veremos algunos más sofisticados)</a:t>
            </a:r>
          </a:p>
          <a:p>
            <a:r>
              <a:rPr lang="es-ES" dirty="0" smtClean="0"/>
              <a:t>Elementos </a:t>
            </a:r>
            <a:r>
              <a:rPr lang="es-ES" dirty="0" err="1" smtClean="0"/>
              <a:t>NavMesh</a:t>
            </a:r>
            <a:r>
              <a:rPr lang="es-ES" dirty="0" smtClean="0"/>
              <a:t>, </a:t>
            </a:r>
            <a:r>
              <a:rPr lang="es-ES" dirty="0" err="1" smtClean="0"/>
              <a:t>NavMesh</a:t>
            </a:r>
            <a:r>
              <a:rPr lang="es-ES" dirty="0" smtClean="0"/>
              <a:t> </a:t>
            </a:r>
            <a:r>
              <a:rPr lang="es-ES" dirty="0" err="1" smtClean="0"/>
              <a:t>Agent</a:t>
            </a:r>
            <a:r>
              <a:rPr lang="es-ES" dirty="0" smtClean="0"/>
              <a:t> y </a:t>
            </a:r>
            <a:r>
              <a:rPr lang="es-ES" dirty="0" err="1" smtClean="0"/>
              <a:t>NavMesh</a:t>
            </a:r>
            <a:r>
              <a:rPr lang="es-ES" dirty="0" smtClean="0"/>
              <a:t> Off-Link.</a:t>
            </a:r>
          </a:p>
          <a:p>
            <a:pPr lvl="1"/>
            <a:r>
              <a:rPr lang="es-ES" dirty="0" err="1" smtClean="0"/>
              <a:t>NavMesh</a:t>
            </a:r>
            <a:r>
              <a:rPr lang="es-ES" dirty="0" smtClean="0"/>
              <a:t>: Estructura de datos necesaria para navegación</a:t>
            </a:r>
          </a:p>
          <a:p>
            <a:pPr lvl="1"/>
            <a:r>
              <a:rPr lang="es-ES" dirty="0" err="1" smtClean="0"/>
              <a:t>Agent</a:t>
            </a:r>
            <a:r>
              <a:rPr lang="es-ES" dirty="0" smtClean="0"/>
              <a:t>: Componente asociado a un actor que permite emplear los datos de navegación.</a:t>
            </a:r>
          </a:p>
          <a:p>
            <a:pPr lvl="1"/>
            <a:r>
              <a:rPr lang="es-ES" dirty="0" smtClean="0"/>
              <a:t>Off-Link: Enlace entre puntos de la maya de navegación no conexa.</a:t>
            </a:r>
          </a:p>
          <a:p>
            <a:endParaRPr lang="es-ES" dirty="0" smtClean="0"/>
          </a:p>
          <a:p>
            <a:endParaRPr lang="es-ES" dirty="0"/>
          </a:p>
        </p:txBody>
      </p:sp>
      <p:pic>
        <p:nvPicPr>
          <p:cNvPr id="1026" name="Picture 2" descr="http://docs.unity3d.com/es/current/uploads/Main/NavMeshCove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303" y="391213"/>
            <a:ext cx="3143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6199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Gestión de escenas</a:t>
            </a:r>
          </a:p>
          <a:p>
            <a:pPr lvl="1"/>
            <a:r>
              <a:rPr lang="es-ES" dirty="0" smtClean="0"/>
              <a:t>Como cargar escenas en un proyecto</a:t>
            </a:r>
          </a:p>
          <a:p>
            <a:pPr lvl="1"/>
            <a:r>
              <a:rPr lang="es-ES" dirty="0" smtClean="0"/>
              <a:t>Transición entre escenas</a:t>
            </a:r>
          </a:p>
          <a:p>
            <a:pPr lvl="1"/>
            <a:r>
              <a:rPr lang="es-ES" dirty="0" smtClean="0"/>
              <a:t>Carga de escenas</a:t>
            </a:r>
          </a:p>
          <a:p>
            <a:r>
              <a:rPr lang="es-ES" dirty="0" smtClean="0"/>
              <a:t>Creación de un entorno</a:t>
            </a:r>
          </a:p>
          <a:p>
            <a:pPr lvl="1"/>
            <a:r>
              <a:rPr lang="es-ES" dirty="0" smtClean="0"/>
              <a:t>Agrupar por escenas</a:t>
            </a:r>
          </a:p>
          <a:p>
            <a:pPr lvl="2"/>
            <a:r>
              <a:rPr lang="es-ES" dirty="0" smtClean="0"/>
              <a:t>Que es una escena</a:t>
            </a:r>
          </a:p>
          <a:p>
            <a:pPr lvl="2"/>
            <a:r>
              <a:rPr lang="es-ES" dirty="0" smtClean="0"/>
              <a:t>Navegar entre escenas</a:t>
            </a:r>
          </a:p>
          <a:p>
            <a:pPr lvl="2"/>
            <a:r>
              <a:rPr lang="es-ES" dirty="0" smtClean="0"/>
              <a:t>Carga de objetos</a:t>
            </a:r>
          </a:p>
          <a:p>
            <a:r>
              <a:rPr lang="es-ES" dirty="0" err="1"/>
              <a:t>Intro</a:t>
            </a:r>
            <a:r>
              <a:rPr lang="es-ES" dirty="0"/>
              <a:t> a Interfaz de usuario</a:t>
            </a:r>
          </a:p>
          <a:p>
            <a:pPr lvl="1"/>
            <a:r>
              <a:rPr lang="es-ES" dirty="0"/>
              <a:t>Creación de menú</a:t>
            </a:r>
          </a:p>
          <a:p>
            <a:pPr lvl="1"/>
            <a:r>
              <a:rPr lang="es-ES" dirty="0"/>
              <a:t>Interfaz simple, creación de botones.</a:t>
            </a:r>
          </a:p>
          <a:p>
            <a:pPr lvl="2"/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3530302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Navegación Simple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222287"/>
            <a:ext cx="5829223" cy="4441160"/>
          </a:xfrm>
        </p:spPr>
        <p:txBody>
          <a:bodyPr/>
          <a:lstStyle/>
          <a:p>
            <a:r>
              <a:rPr lang="es-ES" dirty="0" smtClean="0"/>
              <a:t>Creación del </a:t>
            </a:r>
            <a:r>
              <a:rPr lang="es-ES" dirty="0" err="1" smtClean="0"/>
              <a:t>NavMesh</a:t>
            </a:r>
            <a:endParaRPr lang="es-ES" dirty="0"/>
          </a:p>
          <a:p>
            <a:r>
              <a:rPr lang="es-ES" dirty="0" smtClean="0"/>
              <a:t>Empleamos un objeto de tipo </a:t>
            </a:r>
            <a:r>
              <a:rPr lang="es-ES" dirty="0" err="1" smtClean="0"/>
              <a:t>Terrain</a:t>
            </a:r>
            <a:r>
              <a:rPr lang="es-ES" dirty="0" smtClean="0"/>
              <a:t> o Cualquier Otro Elemento que pueda soportar el uso de </a:t>
            </a:r>
            <a:r>
              <a:rPr lang="es-ES" dirty="0" err="1" smtClean="0"/>
              <a:t>colliders</a:t>
            </a:r>
            <a:r>
              <a:rPr lang="es-ES" dirty="0" smtClean="0"/>
              <a:t> (</a:t>
            </a:r>
            <a:r>
              <a:rPr lang="es-ES" dirty="0" err="1" smtClean="0"/>
              <a:t>MeshRenders</a:t>
            </a:r>
            <a:r>
              <a:rPr lang="es-ES" dirty="0" smtClean="0"/>
              <a:t>)</a:t>
            </a:r>
          </a:p>
          <a:p>
            <a:r>
              <a:rPr lang="es-ES" dirty="0" smtClean="0"/>
              <a:t>Deben estar marcados como </a:t>
            </a:r>
            <a:r>
              <a:rPr lang="es-ES" dirty="0" err="1" smtClean="0"/>
              <a:t>Static</a:t>
            </a:r>
            <a:r>
              <a:rPr lang="es-ES" dirty="0" smtClean="0"/>
              <a:t> (por lo menos para la navegación)</a:t>
            </a:r>
          </a:p>
          <a:p>
            <a:r>
              <a:rPr lang="es-ES" dirty="0" smtClean="0"/>
              <a:t>A continuación procedemos a configurar el tipo de agente que se moverá por la escena.</a:t>
            </a:r>
          </a:p>
          <a:p>
            <a:r>
              <a:rPr lang="es-ES" dirty="0" smtClean="0"/>
              <a:t>Autogeneramos (</a:t>
            </a:r>
            <a:r>
              <a:rPr lang="es-ES" dirty="0" err="1" smtClean="0"/>
              <a:t>Bake</a:t>
            </a:r>
            <a:r>
              <a:rPr lang="es-ES" dirty="0" smtClean="0"/>
              <a:t>) la maya y ya lo tenemos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9240" y="172994"/>
            <a:ext cx="5039593" cy="277975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935" y="3723645"/>
            <a:ext cx="5329752" cy="2939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94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Navegación Simple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Una vez tengamos creada la maya de navegación.</a:t>
            </a:r>
          </a:p>
          <a:p>
            <a:r>
              <a:rPr lang="es-ES" dirty="0" smtClean="0"/>
              <a:t>El agente (</a:t>
            </a:r>
            <a:r>
              <a:rPr lang="es-ES" dirty="0" err="1" smtClean="0"/>
              <a:t>Agent</a:t>
            </a:r>
            <a:r>
              <a:rPr lang="es-ES" dirty="0" smtClean="0"/>
              <a:t>) es el personaje o personajes que queramos que empleen la maya de navegación.</a:t>
            </a:r>
          </a:p>
          <a:p>
            <a:r>
              <a:rPr lang="es-ES" dirty="0" smtClean="0"/>
              <a:t>Una vez establecido un destino que esté en la maya de navegación, los personajes que contengan el Componente </a:t>
            </a:r>
            <a:r>
              <a:rPr lang="es-ES" dirty="0" err="1" smtClean="0"/>
              <a:t>NavMesh</a:t>
            </a:r>
            <a:r>
              <a:rPr lang="es-ES" dirty="0" smtClean="0"/>
              <a:t> </a:t>
            </a:r>
            <a:r>
              <a:rPr lang="es-ES" dirty="0" err="1" smtClean="0"/>
              <a:t>Agent</a:t>
            </a:r>
            <a:r>
              <a:rPr lang="es-ES" dirty="0" smtClean="0"/>
              <a:t> buscarán el camino más corto para llegar a él.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81588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Navegación Simple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Si alguna región deseamos que se conecte de modo manual, dado que no sea transitable a priori, podemos emplear </a:t>
            </a:r>
            <a:r>
              <a:rPr lang="es-ES" dirty="0" err="1" smtClean="0"/>
              <a:t>NavMesh</a:t>
            </a:r>
            <a:r>
              <a:rPr lang="es-ES" dirty="0" smtClean="0"/>
              <a:t> Off-Links.</a:t>
            </a:r>
          </a:p>
          <a:p>
            <a:r>
              <a:rPr lang="es-ES" dirty="0" smtClean="0"/>
              <a:t>Para ello, nos creamos un par de elementos que representen el enlace (posteriormente dispararán animaciones y/o eventos)</a:t>
            </a:r>
          </a:p>
          <a:p>
            <a:r>
              <a:rPr lang="es-ES" dirty="0" smtClean="0"/>
              <a:t>Este par de elementos se incorporan en el mapa de navegación del personaje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243" y="126069"/>
            <a:ext cx="5565817" cy="30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541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Luces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Globales</a:t>
            </a:r>
          </a:p>
          <a:p>
            <a:r>
              <a:rPr lang="es-ES" dirty="0" smtClean="0"/>
              <a:t>Point </a:t>
            </a:r>
            <a:r>
              <a:rPr lang="es-ES" dirty="0" err="1" smtClean="0"/>
              <a:t>Lights</a:t>
            </a:r>
            <a:endParaRPr lang="es-ES" dirty="0" smtClean="0"/>
          </a:p>
          <a:p>
            <a:r>
              <a:rPr lang="es-ES" dirty="0" err="1" smtClean="0"/>
              <a:t>Focus</a:t>
            </a:r>
            <a:r>
              <a:rPr lang="es-ES" dirty="0" smtClean="0"/>
              <a:t> </a:t>
            </a:r>
            <a:r>
              <a:rPr lang="es-ES" dirty="0" err="1" smtClean="0"/>
              <a:t>Lights</a:t>
            </a:r>
            <a:endParaRPr lang="es-ES" dirty="0" smtClean="0"/>
          </a:p>
          <a:p>
            <a:r>
              <a:rPr lang="es-ES" dirty="0" err="1"/>
              <a:t>Lights</a:t>
            </a:r>
            <a:r>
              <a:rPr lang="es-ES" dirty="0"/>
              <a:t> </a:t>
            </a:r>
            <a:r>
              <a:rPr lang="es-ES" dirty="0" err="1"/>
              <a:t>Probes</a:t>
            </a:r>
            <a:endParaRPr lang="es-ES" dirty="0"/>
          </a:p>
          <a:p>
            <a:r>
              <a:rPr lang="es-ES" dirty="0" err="1" smtClean="0"/>
              <a:t>Reflection</a:t>
            </a:r>
            <a:r>
              <a:rPr lang="es-ES" dirty="0" smtClean="0"/>
              <a:t> </a:t>
            </a:r>
            <a:r>
              <a:rPr lang="es-ES" dirty="0" err="1" smtClean="0"/>
              <a:t>Probes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673" y="186425"/>
            <a:ext cx="4886325" cy="326707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705" y="1319899"/>
            <a:ext cx="2292097" cy="206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7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Luces. Globales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Se consiguen con la luces direccionales.</a:t>
            </a:r>
          </a:p>
          <a:p>
            <a:r>
              <a:rPr lang="es-ES" dirty="0" smtClean="0"/>
              <a:t>Se puede modificar el ángulo, la intensidad, el color …</a:t>
            </a:r>
          </a:p>
          <a:p>
            <a:r>
              <a:rPr lang="es-ES" dirty="0" smtClean="0"/>
              <a:t>Se puede elegir procesar:</a:t>
            </a:r>
          </a:p>
          <a:p>
            <a:pPr lvl="1"/>
            <a:r>
              <a:rPr lang="es-ES" dirty="0" smtClean="0"/>
              <a:t>en tiempo real,</a:t>
            </a:r>
          </a:p>
          <a:p>
            <a:pPr lvl="1"/>
            <a:r>
              <a:rPr lang="es-ES" dirty="0" err="1" smtClean="0"/>
              <a:t>Preprocesada</a:t>
            </a:r>
            <a:r>
              <a:rPr lang="es-ES" dirty="0" smtClean="0"/>
              <a:t> (</a:t>
            </a:r>
            <a:r>
              <a:rPr lang="es-ES" dirty="0" err="1" smtClean="0"/>
              <a:t>baked</a:t>
            </a:r>
            <a:r>
              <a:rPr lang="es-ES" dirty="0" smtClean="0"/>
              <a:t>)</a:t>
            </a:r>
          </a:p>
          <a:p>
            <a:r>
              <a:rPr lang="es-ES" dirty="0" smtClean="0"/>
              <a:t>Conviene combinarlo con elementos estáticos.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24" y="38788"/>
            <a:ext cx="5517292" cy="330683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300" y="3173884"/>
            <a:ext cx="3581400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443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Luces. Puntuales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Fuentes de Luz esférica.</a:t>
            </a:r>
          </a:p>
          <a:p>
            <a:r>
              <a:rPr lang="es-ES" dirty="0" smtClean="0"/>
              <a:t>Permiten emitir desde objetos</a:t>
            </a:r>
          </a:p>
          <a:p>
            <a:r>
              <a:rPr lang="es-ES" dirty="0" smtClean="0"/>
              <a:t>Consumen tiempo de procesamiento en sombras.</a:t>
            </a:r>
          </a:p>
          <a:p>
            <a:r>
              <a:rPr lang="es-ES" dirty="0" smtClean="0"/>
              <a:t>Se pueden </a:t>
            </a:r>
            <a:r>
              <a:rPr lang="es-ES" dirty="0" err="1" smtClean="0"/>
              <a:t>precomputar</a:t>
            </a:r>
            <a:r>
              <a:rPr lang="es-ES" dirty="0"/>
              <a:t>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366" y="3567822"/>
            <a:ext cx="3848100" cy="3095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174" y="214441"/>
            <a:ext cx="530542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8580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Luces. Focales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222287"/>
            <a:ext cx="5442045" cy="3636511"/>
          </a:xfrm>
        </p:spPr>
        <p:txBody>
          <a:bodyPr/>
          <a:lstStyle/>
          <a:p>
            <a:r>
              <a:rPr lang="es-ES" dirty="0" smtClean="0"/>
              <a:t>Para generar efectos de foco, o luces proyectadas en pequeñas zonas del escenario.</a:t>
            </a:r>
          </a:p>
          <a:p>
            <a:r>
              <a:rPr lang="es-ES" dirty="0" smtClean="0"/>
              <a:t>Se pueden combinar con Cookies (“sombras chinescas”)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6472" y="102610"/>
            <a:ext cx="3848100" cy="30956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8200" y="2849262"/>
            <a:ext cx="531495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358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Luces. Áreas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Crea zonas de luz, más realistas.</a:t>
            </a:r>
          </a:p>
          <a:p>
            <a:r>
              <a:rPr lang="es-ES" dirty="0" smtClean="0"/>
              <a:t>Una superficie emite luz en una de sus caras.</a:t>
            </a:r>
          </a:p>
          <a:p>
            <a:r>
              <a:rPr lang="es-ES" dirty="0" smtClean="0"/>
              <a:t>Sólo se pueden realizar con </a:t>
            </a:r>
            <a:r>
              <a:rPr lang="es-ES" dirty="0" err="1" smtClean="0"/>
              <a:t>preprocesado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632" y="932413"/>
            <a:ext cx="565785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446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Luces. Light </a:t>
            </a:r>
            <a:r>
              <a:rPr lang="es-ES" dirty="0" err="1" smtClean="0"/>
              <a:t>Probes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222287"/>
            <a:ext cx="6257591" cy="3636511"/>
          </a:xfrm>
        </p:spPr>
        <p:txBody>
          <a:bodyPr/>
          <a:lstStyle/>
          <a:p>
            <a:r>
              <a:rPr lang="es-ES" dirty="0" smtClean="0"/>
              <a:t>Para poder simplificar el coste de la iluminación indirecta</a:t>
            </a:r>
          </a:p>
          <a:p>
            <a:r>
              <a:rPr lang="es-ES" dirty="0" smtClean="0"/>
              <a:t>Permite traspasar información luminosa entre elementos de una escena.</a:t>
            </a:r>
          </a:p>
          <a:p>
            <a:r>
              <a:rPr lang="es-ES" dirty="0" smtClean="0"/>
              <a:t>Se pueden poner tantos elementos como se quiera:</a:t>
            </a:r>
          </a:p>
          <a:p>
            <a:pPr lvl="1"/>
            <a:r>
              <a:rPr lang="es-ES" dirty="0" smtClean="0"/>
              <a:t>Más elementos </a:t>
            </a:r>
            <a:r>
              <a:rPr lang="es-ES" dirty="0" smtClean="0">
                <a:sym typeface="Wingdings" panose="05000000000000000000" pitchFamily="2" charset="2"/>
              </a:rPr>
              <a:t> Más Detalle  Más Coste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989" y="535458"/>
            <a:ext cx="2431122" cy="277383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110" y="3707027"/>
            <a:ext cx="2483427" cy="2355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696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Luces. </a:t>
            </a:r>
            <a:r>
              <a:rPr lang="es-ES" dirty="0" err="1" smtClean="0"/>
              <a:t>Reflection</a:t>
            </a:r>
            <a:r>
              <a:rPr lang="es-ES" dirty="0" smtClean="0"/>
              <a:t> </a:t>
            </a:r>
            <a:r>
              <a:rPr lang="es-ES" dirty="0" err="1" smtClean="0"/>
              <a:t>Probes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222287"/>
            <a:ext cx="5582088" cy="3636511"/>
          </a:xfrm>
        </p:spPr>
        <p:txBody>
          <a:bodyPr/>
          <a:lstStyle/>
          <a:p>
            <a:r>
              <a:rPr lang="es-ES" dirty="0" smtClean="0"/>
              <a:t>Permiten crear efectos </a:t>
            </a:r>
            <a:r>
              <a:rPr lang="es-ES" dirty="0" err="1" smtClean="0"/>
              <a:t>precalculado</a:t>
            </a:r>
            <a:r>
              <a:rPr lang="es-ES" dirty="0" smtClean="0"/>
              <a:t> de reflexión de la imagen.</a:t>
            </a:r>
          </a:p>
          <a:p>
            <a:r>
              <a:rPr lang="es-ES" dirty="0" smtClean="0"/>
              <a:t>Crea efectos de espejos</a:t>
            </a:r>
          </a:p>
          <a:p>
            <a:r>
              <a:rPr lang="es-ES" dirty="0" smtClean="0"/>
              <a:t>No se aplica a efectos dinámicos.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229" y="1917486"/>
            <a:ext cx="4044070" cy="3835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1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Scenes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Unidad básica de agregación de elementos</a:t>
            </a:r>
          </a:p>
          <a:p>
            <a:r>
              <a:rPr lang="es-ES" dirty="0" smtClean="0"/>
              <a:t>Son más que escenarios</a:t>
            </a:r>
          </a:p>
          <a:p>
            <a:r>
              <a:rPr lang="es-ES" dirty="0" smtClean="0"/>
              <a:t>Se cargan y descargan en tiempo de juego</a:t>
            </a:r>
          </a:p>
          <a:p>
            <a:r>
              <a:rPr lang="es-ES" dirty="0" smtClean="0"/>
              <a:t>Se editan por separado, pero se pueden vincular</a:t>
            </a:r>
          </a:p>
          <a:p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2680" y="332603"/>
            <a:ext cx="619125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0623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Camaras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18712" y="2222287"/>
            <a:ext cx="6760099" cy="3636511"/>
          </a:xfrm>
        </p:spPr>
        <p:txBody>
          <a:bodyPr/>
          <a:lstStyle/>
          <a:p>
            <a:r>
              <a:rPr lang="es-ES" dirty="0" smtClean="0"/>
              <a:t>Permiten </a:t>
            </a:r>
            <a:r>
              <a:rPr lang="es-ES" dirty="0" err="1" smtClean="0"/>
              <a:t>renderizar</a:t>
            </a:r>
            <a:r>
              <a:rPr lang="es-ES" dirty="0" smtClean="0"/>
              <a:t> una zona del escenario</a:t>
            </a:r>
          </a:p>
          <a:p>
            <a:r>
              <a:rPr lang="es-ES" dirty="0" smtClean="0"/>
              <a:t>Existen dos tipos. Perspectiva y Ortográfica.</a:t>
            </a:r>
          </a:p>
          <a:p>
            <a:r>
              <a:rPr lang="es-ES" dirty="0" smtClean="0"/>
              <a:t>Pueden enviar el resultado a distintas porciones de pantalla:</a:t>
            </a:r>
          </a:p>
          <a:p>
            <a:pPr lvl="1"/>
            <a:r>
              <a:rPr lang="es-ES" dirty="0" smtClean="0"/>
              <a:t>Pantalla completa</a:t>
            </a:r>
          </a:p>
          <a:p>
            <a:pPr lvl="1"/>
            <a:r>
              <a:rPr lang="es-ES" dirty="0" smtClean="0"/>
              <a:t>Otro </a:t>
            </a:r>
            <a:r>
              <a:rPr lang="es-ES" dirty="0" err="1" smtClean="0"/>
              <a:t>Display</a:t>
            </a:r>
            <a:endParaRPr lang="es-ES" dirty="0" smtClean="0"/>
          </a:p>
          <a:p>
            <a:pPr lvl="1"/>
            <a:r>
              <a:rPr lang="es-ES" dirty="0" smtClean="0"/>
              <a:t>Una Proción de pantalla</a:t>
            </a:r>
          </a:p>
          <a:p>
            <a:pPr lvl="1"/>
            <a:r>
              <a:rPr lang="es-ES" dirty="0" smtClean="0"/>
              <a:t>Una textura.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031" y="543697"/>
            <a:ext cx="3984577" cy="4245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398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Colliders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smtClean="0"/>
              <a:t>Elementos invisibles</a:t>
            </a:r>
          </a:p>
          <a:p>
            <a:r>
              <a:rPr lang="es-ES" dirty="0" smtClean="0"/>
              <a:t>Se pueden combinar</a:t>
            </a:r>
          </a:p>
          <a:p>
            <a:r>
              <a:rPr lang="es-ES" dirty="0" smtClean="0"/>
              <a:t>No es necesarios que ajustes al objeto, suelen ser figuras simples:</a:t>
            </a:r>
          </a:p>
          <a:p>
            <a:pPr lvl="1"/>
            <a:r>
              <a:rPr lang="es-ES" dirty="0" smtClean="0"/>
              <a:t>Cubo, Esfera, Cápsula</a:t>
            </a:r>
          </a:p>
          <a:p>
            <a:r>
              <a:rPr lang="es-ES" dirty="0" smtClean="0"/>
              <a:t>Existe una representación fiel (en 3D) o bastante aproximada (en 2D) llamada </a:t>
            </a:r>
            <a:r>
              <a:rPr lang="es-ES" dirty="0" err="1" smtClean="0"/>
              <a:t>MeshCollider</a:t>
            </a:r>
            <a:r>
              <a:rPr lang="es-ES" dirty="0" smtClean="0"/>
              <a:t>.</a:t>
            </a:r>
          </a:p>
          <a:p>
            <a:r>
              <a:rPr lang="es-ES" dirty="0" smtClean="0"/>
              <a:t>El </a:t>
            </a:r>
            <a:r>
              <a:rPr lang="es-ES" dirty="0" err="1" smtClean="0"/>
              <a:t>MeshCollider</a:t>
            </a:r>
            <a:r>
              <a:rPr lang="es-ES" dirty="0" smtClean="0"/>
              <a:t> incluye una fuerte penalización de rendimiento.</a:t>
            </a:r>
          </a:p>
          <a:p>
            <a:r>
              <a:rPr lang="es-ES" dirty="0" smtClean="0"/>
              <a:t>Lo normal, emplear </a:t>
            </a:r>
            <a:r>
              <a:rPr lang="es-ES" dirty="0" err="1" smtClean="0"/>
              <a:t>MeshCollider</a:t>
            </a:r>
            <a:r>
              <a:rPr lang="es-ES" dirty="0" smtClean="0"/>
              <a:t> para estructura o geometría del escenario y aproximaciones para los objetos móviles</a:t>
            </a:r>
          </a:p>
        </p:txBody>
      </p:sp>
    </p:spTree>
    <p:extLst>
      <p:ext uri="{BB962C8B-B14F-4D97-AF65-F5344CB8AC3E}">
        <p14:creationId xmlns:p14="http://schemas.microsoft.com/office/powerpoint/2010/main" val="1951883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261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GameObjects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Son </a:t>
            </a:r>
            <a:r>
              <a:rPr lang="es-ES" u="sng" dirty="0" smtClean="0"/>
              <a:t>instancias</a:t>
            </a:r>
            <a:r>
              <a:rPr lang="es-ES" dirty="0" smtClean="0"/>
              <a:t> de </a:t>
            </a:r>
            <a:r>
              <a:rPr lang="es-ES" dirty="0" err="1" smtClean="0"/>
              <a:t>Prefabs</a:t>
            </a:r>
            <a:r>
              <a:rPr lang="es-ES" dirty="0" smtClean="0"/>
              <a:t> o Primitivas que se encuentran en una escena.</a:t>
            </a:r>
          </a:p>
          <a:p>
            <a:pPr lvl="1"/>
            <a:r>
              <a:rPr lang="es-ES" dirty="0" smtClean="0"/>
              <a:t>Importan el comportamiento de las primitivas</a:t>
            </a:r>
          </a:p>
          <a:p>
            <a:pPr lvl="1"/>
            <a:r>
              <a:rPr lang="es-ES" dirty="0" smtClean="0"/>
              <a:t>Pueden diferenciarse en el estado y componentes que se les agregan.</a:t>
            </a:r>
          </a:p>
          <a:p>
            <a:pPr lvl="1"/>
            <a:endParaRPr lang="es-ES" dirty="0"/>
          </a:p>
          <a:p>
            <a:r>
              <a:rPr lang="es-ES" dirty="0" smtClean="0"/>
              <a:t>Tipos</a:t>
            </a:r>
          </a:p>
          <a:p>
            <a:pPr lvl="1"/>
            <a:r>
              <a:rPr lang="es-ES" dirty="0" smtClean="0"/>
              <a:t>Primitivas 3D: Cubos, Esferas, Planos…</a:t>
            </a:r>
          </a:p>
          <a:p>
            <a:pPr lvl="1"/>
            <a:r>
              <a:rPr lang="es-ES" dirty="0" smtClean="0"/>
              <a:t>Estructurales: </a:t>
            </a:r>
            <a:r>
              <a:rPr lang="es-ES" dirty="0" err="1" smtClean="0"/>
              <a:t>Empty</a:t>
            </a:r>
            <a:endParaRPr lang="es-ES" dirty="0" smtClean="0"/>
          </a:p>
          <a:p>
            <a:pPr lvl="1"/>
            <a:r>
              <a:rPr lang="es-ES" dirty="0" smtClean="0"/>
              <a:t>Prefabricados: Procedentes de un </a:t>
            </a:r>
            <a:r>
              <a:rPr lang="es-ES" dirty="0" err="1" smtClean="0"/>
              <a:t>Prefab</a:t>
            </a:r>
            <a:endParaRPr lang="es-ES" dirty="0" smtClean="0"/>
          </a:p>
          <a:p>
            <a:pPr lvl="1"/>
            <a:r>
              <a:rPr lang="es-ES" dirty="0" smtClean="0"/>
              <a:t>Luces</a:t>
            </a:r>
          </a:p>
          <a:p>
            <a:pPr lvl="1"/>
            <a:r>
              <a:rPr lang="es-ES" dirty="0" smtClean="0"/>
              <a:t>Cámaras</a:t>
            </a:r>
          </a:p>
          <a:p>
            <a:pPr lvl="1"/>
            <a:r>
              <a:rPr lang="es-ES" dirty="0" smtClean="0"/>
              <a:t>Audio</a:t>
            </a:r>
          </a:p>
          <a:p>
            <a:pPr lvl="1"/>
            <a:r>
              <a:rPr lang="es-ES" dirty="0" smtClean="0"/>
              <a:t>Sistemas de Partículas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26" y="428883"/>
            <a:ext cx="61912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GameObjects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5785022" cy="4351338"/>
          </a:xfrm>
        </p:spPr>
        <p:txBody>
          <a:bodyPr>
            <a:normAutofit/>
          </a:bodyPr>
          <a:lstStyle/>
          <a:p>
            <a:r>
              <a:rPr lang="es-ES" dirty="0" smtClean="0"/>
              <a:t>Emplea un sistema de Componentes.</a:t>
            </a:r>
          </a:p>
          <a:p>
            <a:r>
              <a:rPr lang="es-ES" dirty="0" smtClean="0"/>
              <a:t>Todos tienen tres elementos base:</a:t>
            </a:r>
          </a:p>
          <a:p>
            <a:pPr lvl="1"/>
            <a:r>
              <a:rPr lang="es-ES" dirty="0" smtClean="0"/>
              <a:t>Nombre</a:t>
            </a:r>
          </a:p>
          <a:p>
            <a:pPr lvl="1"/>
            <a:r>
              <a:rPr lang="es-ES" dirty="0" err="1" smtClean="0"/>
              <a:t>Tag</a:t>
            </a:r>
            <a:r>
              <a:rPr lang="es-ES" dirty="0" smtClean="0"/>
              <a:t> (Agrupar objetos por tipo)</a:t>
            </a:r>
          </a:p>
          <a:p>
            <a:pPr lvl="1"/>
            <a:r>
              <a:rPr lang="es-ES" dirty="0" err="1" smtClean="0"/>
              <a:t>Layer</a:t>
            </a:r>
            <a:r>
              <a:rPr lang="es-ES" dirty="0" smtClean="0"/>
              <a:t> (Aplicable a cámaras y </a:t>
            </a:r>
            <a:r>
              <a:rPr lang="es-ES" dirty="0" err="1" smtClean="0"/>
              <a:t>raytracing</a:t>
            </a:r>
            <a:r>
              <a:rPr lang="es-ES" dirty="0" smtClean="0"/>
              <a:t>)</a:t>
            </a:r>
          </a:p>
          <a:p>
            <a:r>
              <a:rPr lang="es-ES" dirty="0" smtClean="0"/>
              <a:t>Los componentes se pueden desactivar</a:t>
            </a:r>
          </a:p>
          <a:p>
            <a:r>
              <a:rPr lang="es-ES" dirty="0" smtClean="0"/>
              <a:t>Al igual que el objeto.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441"/>
          <a:stretch/>
        </p:blipFill>
        <p:spPr>
          <a:xfrm>
            <a:off x="6458464" y="365125"/>
            <a:ext cx="5404022" cy="38481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9440562" y="506734"/>
            <a:ext cx="345989" cy="230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Elipse 7"/>
          <p:cNvSpPr/>
          <p:nvPr/>
        </p:nvSpPr>
        <p:spPr>
          <a:xfrm>
            <a:off x="9440561" y="1594965"/>
            <a:ext cx="345989" cy="230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317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Static</a:t>
            </a:r>
            <a:r>
              <a:rPr lang="es-ES" dirty="0" smtClean="0"/>
              <a:t> </a:t>
            </a:r>
            <a:r>
              <a:rPr lang="es-ES" dirty="0" err="1" smtClean="0"/>
              <a:t>GameObject</a:t>
            </a:r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El </a:t>
            </a:r>
            <a:r>
              <a:rPr lang="es-ES" dirty="0" err="1" smtClean="0"/>
              <a:t>tick</a:t>
            </a:r>
            <a:r>
              <a:rPr lang="es-ES" dirty="0" smtClean="0"/>
              <a:t> de </a:t>
            </a:r>
            <a:r>
              <a:rPr lang="es-ES" dirty="0" err="1" smtClean="0"/>
              <a:t>static</a:t>
            </a:r>
            <a:r>
              <a:rPr lang="es-ES" dirty="0" smtClean="0"/>
              <a:t> permite indicar al motor que ese elemento no se mueve durante la ejecución, lo que permite realizar optimizaciones en tiempo de compilación.</a:t>
            </a:r>
          </a:p>
          <a:p>
            <a:r>
              <a:rPr lang="es-ES" dirty="0" smtClean="0"/>
              <a:t>Utilizado por:</a:t>
            </a:r>
          </a:p>
          <a:p>
            <a:pPr lvl="1"/>
            <a:r>
              <a:rPr lang="es-ES" dirty="0" err="1" smtClean="0"/>
              <a:t>LightMapping</a:t>
            </a:r>
            <a:endParaRPr lang="es-ES" dirty="0" smtClean="0"/>
          </a:p>
          <a:p>
            <a:pPr lvl="1"/>
            <a:r>
              <a:rPr lang="es-ES" dirty="0" smtClean="0"/>
              <a:t>Oclusiones</a:t>
            </a:r>
          </a:p>
          <a:p>
            <a:pPr lvl="1"/>
            <a:r>
              <a:rPr lang="es-ES" dirty="0" smtClean="0"/>
              <a:t>Navegación</a:t>
            </a:r>
          </a:p>
          <a:p>
            <a:pPr lvl="1"/>
            <a:r>
              <a:rPr lang="es-ES" dirty="0" smtClean="0"/>
              <a:t>Reflexiones</a:t>
            </a:r>
          </a:p>
          <a:p>
            <a:pPr lvl="1"/>
            <a:r>
              <a:rPr lang="es-ES" dirty="0" smtClean="0"/>
              <a:t>….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5441"/>
          <a:stretch/>
        </p:blipFill>
        <p:spPr>
          <a:xfrm>
            <a:off x="5626443" y="2754098"/>
            <a:ext cx="5404022" cy="3848100"/>
          </a:xfrm>
          <a:prstGeom prst="rect">
            <a:avLst/>
          </a:prstGeom>
        </p:spPr>
      </p:pic>
      <p:sp>
        <p:nvSpPr>
          <p:cNvPr id="5" name="Elipse 4"/>
          <p:cNvSpPr/>
          <p:nvPr/>
        </p:nvSpPr>
        <p:spPr>
          <a:xfrm>
            <a:off x="10198443" y="2920421"/>
            <a:ext cx="345989" cy="23066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6760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GameObject</a:t>
            </a:r>
            <a:r>
              <a:rPr lang="es-ES" dirty="0" smtClean="0"/>
              <a:t> </a:t>
            </a:r>
            <a:r>
              <a:rPr lang="es-ES" dirty="0" err="1" smtClean="0"/>
              <a:t>Tags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Permiten agrupar objetos que deban tener comportamientos comunes, por ejemplo “</a:t>
            </a:r>
            <a:r>
              <a:rPr lang="es-ES" dirty="0" err="1" smtClean="0"/>
              <a:t>Players</a:t>
            </a:r>
            <a:r>
              <a:rPr lang="es-ES" dirty="0" smtClean="0"/>
              <a:t>”, “</a:t>
            </a:r>
            <a:r>
              <a:rPr lang="es-ES" dirty="0" err="1" smtClean="0"/>
              <a:t>Enemies</a:t>
            </a:r>
            <a:r>
              <a:rPr lang="es-ES" dirty="0" smtClean="0"/>
              <a:t>”</a:t>
            </a:r>
          </a:p>
          <a:p>
            <a:r>
              <a:rPr lang="es-ES" dirty="0" smtClean="0"/>
              <a:t>Permite buscar rápidamente elementos y aplicar reglas sólo a aquellos que son de un tipo determinado.</a:t>
            </a:r>
          </a:p>
          <a:p>
            <a:r>
              <a:rPr lang="es-ES" dirty="0" smtClean="0"/>
              <a:t>Se pueden crear tantas etiquetas como se quiera.</a:t>
            </a:r>
          </a:p>
          <a:p>
            <a:r>
              <a:rPr lang="es-ES" dirty="0" smtClean="0"/>
              <a:t>Un objeto sólo puede tener una etiqueta.</a:t>
            </a:r>
          </a:p>
          <a:p>
            <a:r>
              <a:rPr lang="es-ES" dirty="0" smtClean="0"/>
              <a:t>Son útiles para scripting.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804" y="4210693"/>
            <a:ext cx="2628900" cy="178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63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GameObject</a:t>
            </a:r>
            <a:r>
              <a:rPr lang="es-ES" dirty="0" smtClean="0"/>
              <a:t> y Componentes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8783722" cy="4351338"/>
          </a:xfrm>
        </p:spPr>
        <p:txBody>
          <a:bodyPr/>
          <a:lstStyle/>
          <a:p>
            <a:r>
              <a:rPr lang="es-ES" dirty="0" err="1" smtClean="0"/>
              <a:t>Transform</a:t>
            </a:r>
            <a:r>
              <a:rPr lang="es-ES" dirty="0" smtClean="0"/>
              <a:t>: Necesario para todo objeto en la escena. Relativa al objeto padre de la jerarquía (o al origen de coordenadas si no tiene padre)</a:t>
            </a:r>
          </a:p>
          <a:p>
            <a:pPr lvl="1"/>
            <a:r>
              <a:rPr lang="es-ES" dirty="0" smtClean="0"/>
              <a:t>Posición: En “metros”</a:t>
            </a:r>
          </a:p>
          <a:p>
            <a:pPr lvl="1"/>
            <a:r>
              <a:rPr lang="es-ES" dirty="0" smtClean="0"/>
              <a:t>Rotación: En grados respecto a cada uno de los ejes</a:t>
            </a:r>
          </a:p>
          <a:p>
            <a:pPr lvl="1"/>
            <a:r>
              <a:rPr lang="es-ES" dirty="0" smtClean="0"/>
              <a:t>Escala: Es un multiplicador del tamaño.</a:t>
            </a:r>
          </a:p>
          <a:p>
            <a:r>
              <a:rPr lang="es-ES" dirty="0" smtClean="0"/>
              <a:t>Se pueden añadir más componentes, están agrupados por tipos. Y se pueden crear nuevos, lo más común: Scripts C#</a:t>
            </a:r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573" y="1463675"/>
            <a:ext cx="3781425" cy="723900"/>
          </a:xfrm>
          <a:prstGeom prst="rect">
            <a:avLst/>
          </a:prstGeom>
        </p:spPr>
      </p:pic>
      <p:pic>
        <p:nvPicPr>
          <p:cNvPr id="1026" name="Picture 2" descr="The Component Brows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1922" y="2747962"/>
            <a:ext cx="2286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608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GameObjects</a:t>
            </a:r>
            <a:r>
              <a:rPr lang="es-ES" dirty="0" smtClean="0"/>
              <a:t> y </a:t>
            </a:r>
            <a:r>
              <a:rPr lang="es-ES" dirty="0" err="1" smtClean="0"/>
              <a:t>Scenes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825625"/>
            <a:ext cx="6691184" cy="4351338"/>
          </a:xfrm>
        </p:spPr>
        <p:txBody>
          <a:bodyPr/>
          <a:lstStyle/>
          <a:p>
            <a:r>
              <a:rPr lang="es-ES" dirty="0" smtClean="0"/>
              <a:t>Importancia de la Jerarquía</a:t>
            </a:r>
          </a:p>
          <a:p>
            <a:pPr lvl="1"/>
            <a:r>
              <a:rPr lang="es-ES" dirty="0" smtClean="0"/>
              <a:t>Se puede ser desordenado </a:t>
            </a:r>
          </a:p>
          <a:p>
            <a:pPr lvl="1"/>
            <a:r>
              <a:rPr lang="es-ES" dirty="0" smtClean="0"/>
              <a:t>Pero </a:t>
            </a:r>
            <a:r>
              <a:rPr lang="es-ES" b="1" u="sng" dirty="0" smtClean="0"/>
              <a:t>no se debe</a:t>
            </a:r>
          </a:p>
          <a:p>
            <a:r>
              <a:rPr lang="es-ES" dirty="0" smtClean="0"/>
              <a:t>La jerarquía permite organizar la información</a:t>
            </a:r>
          </a:p>
          <a:p>
            <a:pPr lvl="1"/>
            <a:r>
              <a:rPr lang="es-ES" dirty="0" smtClean="0"/>
              <a:t>La dependencia del sistema de referencia viene proporcionada por el componente </a:t>
            </a:r>
            <a:r>
              <a:rPr lang="es-ES" dirty="0" err="1" smtClean="0"/>
              <a:t>Transform</a:t>
            </a:r>
            <a:r>
              <a:rPr lang="es-ES" dirty="0" smtClean="0"/>
              <a:t> de los objetos</a:t>
            </a:r>
          </a:p>
          <a:p>
            <a:endParaRPr lang="es-ES" b="1" u="sng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r="28312"/>
          <a:stretch/>
        </p:blipFill>
        <p:spPr>
          <a:xfrm>
            <a:off x="7440568" y="1825625"/>
            <a:ext cx="4438394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0394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TM03457503[[fn=Sobrio]]</Template>
  <TotalTime>930</TotalTime>
  <Words>1322</Words>
  <Application>Microsoft Office PowerPoint</Application>
  <PresentationFormat>Panorámica</PresentationFormat>
  <Paragraphs>194</Paragraphs>
  <Slides>32</Slides>
  <Notes>0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6" baseType="lpstr">
      <vt:lpstr>Century Gothic</vt:lpstr>
      <vt:lpstr>Wingdings</vt:lpstr>
      <vt:lpstr>Wingdings 2</vt:lpstr>
      <vt:lpstr>Citable</vt:lpstr>
      <vt:lpstr>Escenarios en Unity3D</vt:lpstr>
      <vt:lpstr>Presentación de PowerPoint</vt:lpstr>
      <vt:lpstr>Scenes</vt:lpstr>
      <vt:lpstr>GameObjects</vt:lpstr>
      <vt:lpstr>GameObjects</vt:lpstr>
      <vt:lpstr>Static GameObject </vt:lpstr>
      <vt:lpstr>GameObject Tags</vt:lpstr>
      <vt:lpstr>GameObject y Componentes</vt:lpstr>
      <vt:lpstr>GameObjects y Scenes</vt:lpstr>
      <vt:lpstr>Scenes</vt:lpstr>
      <vt:lpstr>Elementos de una Escena (Escenario)</vt:lpstr>
      <vt:lpstr>Terrenos</vt:lpstr>
      <vt:lpstr>Terrenos</vt:lpstr>
      <vt:lpstr>Terrenos</vt:lpstr>
      <vt:lpstr>Terrenos</vt:lpstr>
      <vt:lpstr>Terrenos</vt:lpstr>
      <vt:lpstr>Elementos Estructurales</vt:lpstr>
      <vt:lpstr>Elementos Estructurales</vt:lpstr>
      <vt:lpstr>Navegación simple</vt:lpstr>
      <vt:lpstr>Navegación Simple</vt:lpstr>
      <vt:lpstr>Navegación Simple</vt:lpstr>
      <vt:lpstr>Navegación Simple</vt:lpstr>
      <vt:lpstr>Luces</vt:lpstr>
      <vt:lpstr>Luces. Globales</vt:lpstr>
      <vt:lpstr>Luces. Puntuales</vt:lpstr>
      <vt:lpstr>Luces. Focales </vt:lpstr>
      <vt:lpstr>Luces. Áreas </vt:lpstr>
      <vt:lpstr>Luces. Light Probes</vt:lpstr>
      <vt:lpstr>Luces. Reflection Probes </vt:lpstr>
      <vt:lpstr>Camaras</vt:lpstr>
      <vt:lpstr>Colliders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Peña</dc:creator>
  <cp:lastModifiedBy>Luis Peña</cp:lastModifiedBy>
  <cp:revision>33</cp:revision>
  <dcterms:created xsi:type="dcterms:W3CDTF">2016-03-30T08:26:40Z</dcterms:created>
  <dcterms:modified xsi:type="dcterms:W3CDTF">2016-04-04T11:59:32Z</dcterms:modified>
</cp:coreProperties>
</file>